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544" r:id="rId2"/>
    <p:sldId id="542" r:id="rId3"/>
    <p:sldId id="533" r:id="rId4"/>
    <p:sldId id="543" r:id="rId5"/>
    <p:sldId id="540" r:id="rId6"/>
    <p:sldId id="548" r:id="rId7"/>
    <p:sldId id="549" r:id="rId8"/>
    <p:sldId id="550" r:id="rId9"/>
    <p:sldId id="551" r:id="rId10"/>
    <p:sldId id="552" r:id="rId11"/>
    <p:sldId id="553" r:id="rId12"/>
    <p:sldId id="554" r:id="rId13"/>
    <p:sldId id="555" r:id="rId14"/>
    <p:sldId id="556" r:id="rId15"/>
    <p:sldId id="557" r:id="rId16"/>
    <p:sldId id="558" r:id="rId17"/>
    <p:sldId id="559" r:id="rId18"/>
    <p:sldId id="560" r:id="rId19"/>
    <p:sldId id="561" r:id="rId20"/>
    <p:sldId id="562" r:id="rId21"/>
    <p:sldId id="563" r:id="rId22"/>
    <p:sldId id="564" r:id="rId23"/>
    <p:sldId id="565" r:id="rId24"/>
    <p:sldId id="566" r:id="rId25"/>
    <p:sldId id="567" r:id="rId26"/>
    <p:sldId id="568" r:id="rId27"/>
    <p:sldId id="569" r:id="rId28"/>
    <p:sldId id="570" r:id="rId29"/>
    <p:sldId id="571" r:id="rId30"/>
    <p:sldId id="546" r:id="rId31"/>
    <p:sldId id="545" r:id="rId32"/>
    <p:sldId id="547" r:id="rId33"/>
  </p:sldIdLst>
  <p:sldSz cx="9144000" cy="6858000" type="screen4x3"/>
  <p:notesSz cx="7104063" cy="10234613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EAEAEA"/>
    <a:srgbClr val="000000"/>
    <a:srgbClr val="800000"/>
    <a:srgbClr val="D4D4D4"/>
    <a:srgbClr val="DCDCDC"/>
    <a:srgbClr val="0000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01" autoAdjust="0"/>
    <p:restoredTop sz="99333" autoAdjust="0"/>
  </p:normalViewPr>
  <p:slideViewPr>
    <p:cSldViewPr>
      <p:cViewPr varScale="1">
        <p:scale>
          <a:sx n="74" d="100"/>
          <a:sy n="74" d="100"/>
        </p:scale>
        <p:origin x="1350" y="72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114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notesViewPr>
    <p:cSldViewPr>
      <p:cViewPr varScale="1">
        <p:scale>
          <a:sx n="56" d="100"/>
          <a:sy n="56" d="100"/>
        </p:scale>
        <p:origin x="-1854" y="-102"/>
      </p:cViewPr>
      <p:guideLst>
        <p:guide orient="horz" pos="3224"/>
        <p:guide pos="22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>
            <a:lvl1pPr algn="l" defTabSz="966644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590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>
            <a:lvl1pPr algn="r" defTabSz="966644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b" anchorCtr="0" compatLnSpc="1">
            <a:prstTxWarp prst="textNoShape">
              <a:avLst/>
            </a:prstTxWarp>
          </a:bodyPr>
          <a:lstStyle>
            <a:lvl1pPr algn="l" defTabSz="966644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5900" y="972185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200"/>
            </a:lvl1pPr>
          </a:lstStyle>
          <a:p>
            <a:pPr>
              <a:defRPr/>
            </a:pPr>
            <a:fld id="{11165BBE-5938-45EB-94F7-27AD8E4447E8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799406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>
            <a:lvl1pPr algn="l" defTabSz="966644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590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>
            <a:lvl1pPr algn="r" defTabSz="966644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5363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8" y="4862513"/>
            <a:ext cx="5208587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b" anchorCtr="0" compatLnSpc="1">
            <a:prstTxWarp prst="textNoShape">
              <a:avLst/>
            </a:prstTxWarp>
          </a:bodyPr>
          <a:lstStyle>
            <a:lvl1pPr algn="l" defTabSz="966644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5900" y="972185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200"/>
            </a:lvl1pPr>
          </a:lstStyle>
          <a:p>
            <a:pPr>
              <a:defRPr/>
            </a:pPr>
            <a:fld id="{8597FAB3-A8C2-4DA1-9767-0004B8517CFA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02256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13D4A-9D15-4134-99D0-7BFE13EA5C04}" type="datetime1">
              <a:rPr lang="pt-BR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23FDDE-B5AE-4919-BC4A-6E04EB533951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0780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7F145-A12C-437E-B120-BC5A3AD24985}" type="datetime1">
              <a:rPr lang="pt-BR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9833E-00BE-4BCD-999F-D651155C67F8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32897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24454D-C65C-48B9-A0B7-6604E7426D6A}" type="datetime1">
              <a:rPr lang="pt-BR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B3207-9709-4D72-A7DA-56893D4E65B8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82917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5EB87-F96E-4502-AFFF-D5C342AE4E61}" type="datetime1">
              <a:rPr lang="pt-BR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F33D3-C3FF-481F-94E2-AD2DD3938689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0167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35A6F8-085D-487E-B408-8DDE03A69401}" type="datetime1">
              <a:rPr lang="pt-BR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029B3D-A22B-407A-87F6-E36A8CF00303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44523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defRPr>
            </a:lvl1pPr>
          </a:lstStyle>
          <a:p>
            <a:pPr>
              <a:defRPr/>
            </a:pPr>
            <a:fld id="{699CEB2E-9C13-43E7-AA5E-79AE48946500}" type="datetime1">
              <a:rPr lang="pt-BR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CF6A4F0C-F5C8-4CAA-BDD2-40D9E073BBBC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  <p:sp>
        <p:nvSpPr>
          <p:cNvPr id="2" name="Line 7"/>
          <p:cNvSpPr>
            <a:spLocks noChangeShapeType="1"/>
          </p:cNvSpPr>
          <p:nvPr userDrawn="1"/>
        </p:nvSpPr>
        <p:spPr bwMode="auto">
          <a:xfrm>
            <a:off x="685800" y="6172200"/>
            <a:ext cx="7772400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" name="Line 8"/>
          <p:cNvSpPr>
            <a:spLocks noChangeShapeType="1"/>
          </p:cNvSpPr>
          <p:nvPr userDrawn="1"/>
        </p:nvSpPr>
        <p:spPr bwMode="auto">
          <a:xfrm>
            <a:off x="685800" y="685800"/>
            <a:ext cx="7772400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035" name="Text Box 11"/>
          <p:cNvSpPr txBox="1">
            <a:spLocks noChangeArrowheads="1"/>
          </p:cNvSpPr>
          <p:nvPr userDrawn="1"/>
        </p:nvSpPr>
        <p:spPr bwMode="auto">
          <a:xfrm>
            <a:off x="8018463" y="231775"/>
            <a:ext cx="527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1" hangingPunct="1">
              <a:defRPr/>
            </a:pPr>
            <a:r>
              <a:rPr lang="pt-BR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APC</a:t>
            </a:r>
          </a:p>
        </p:txBody>
      </p:sp>
      <p:pic>
        <p:nvPicPr>
          <p:cNvPr id="1032" name="Picture 2" descr="Z:\Users\Zaghetto\Documents\UnB\UnB Indentidade Visual\Departamento.TIF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239713"/>
            <a:ext cx="3913188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8.png"/><Relationship Id="rId4" Type="http://schemas.openxmlformats.org/officeDocument/2006/relationships/image" Target="../media/image4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9.png"/><Relationship Id="rId4" Type="http://schemas.openxmlformats.org/officeDocument/2006/relationships/image" Target="../media/image4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 descr="SelfPortrait0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1375" y="1412875"/>
            <a:ext cx="3121025" cy="4319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4213" y="1357313"/>
            <a:ext cx="7786687" cy="47688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 marL="342900" indent="-342900" algn="r" eaLnBrk="1" hangingPunct="1">
              <a:spcBef>
                <a:spcPct val="20000"/>
              </a:spcBef>
              <a:defRPr/>
            </a:pPr>
            <a:r>
              <a:rPr lang="en-US" sz="1800" b="1" kern="0" dirty="0" err="1">
                <a:latin typeface="Verdana" pitchFamily="34" charset="0"/>
              </a:rPr>
              <a:t>Algoritmos</a:t>
            </a:r>
            <a:r>
              <a:rPr lang="en-US" sz="1800" b="1" kern="0" dirty="0">
                <a:latin typeface="Verdana" pitchFamily="34" charset="0"/>
              </a:rPr>
              <a:t> e </a:t>
            </a:r>
          </a:p>
          <a:p>
            <a:pPr marL="342900" indent="-342900" algn="r" eaLnBrk="1" hangingPunct="1">
              <a:spcBef>
                <a:spcPct val="20000"/>
              </a:spcBef>
              <a:defRPr/>
            </a:pPr>
            <a:r>
              <a:rPr lang="en-US" sz="1800" b="1" kern="0" dirty="0" err="1">
                <a:latin typeface="Verdana" pitchFamily="34" charset="0"/>
              </a:rPr>
              <a:t>Programação</a:t>
            </a:r>
            <a:r>
              <a:rPr lang="en-US" sz="1800" b="1" kern="0" dirty="0">
                <a:latin typeface="Verdana" pitchFamily="34" charset="0"/>
              </a:rPr>
              <a:t> de </a:t>
            </a:r>
            <a:r>
              <a:rPr lang="en-US" sz="1800" b="1" kern="0" dirty="0" err="1">
                <a:latin typeface="Verdana" pitchFamily="34" charset="0"/>
              </a:rPr>
              <a:t>Computadores</a:t>
            </a:r>
            <a:endParaRPr lang="en-US" sz="1800" b="1" kern="0" dirty="0">
              <a:latin typeface="Verdana" pitchFamily="34" charset="0"/>
            </a:endParaRPr>
          </a:p>
          <a:p>
            <a:pPr marL="342900" indent="-342900" algn="r" eaLnBrk="1" hangingPunct="1">
              <a:spcBef>
                <a:spcPct val="20000"/>
              </a:spcBef>
              <a:defRPr/>
            </a:pPr>
            <a:r>
              <a:rPr lang="en-US" sz="1400" b="1" kern="0" dirty="0" err="1">
                <a:latin typeface="Verdana" pitchFamily="34" charset="0"/>
              </a:rPr>
              <a:t>Disciplina</a:t>
            </a:r>
            <a:r>
              <a:rPr lang="en-US" sz="1400" b="1" kern="0" dirty="0">
                <a:latin typeface="Verdana" pitchFamily="34" charset="0"/>
              </a:rPr>
              <a:t> 113476</a:t>
            </a:r>
            <a:r>
              <a:rPr lang="en-US" sz="1600" b="1" kern="0" dirty="0">
                <a:latin typeface="Verdana" pitchFamily="34" charset="0"/>
              </a:rPr>
              <a:t/>
            </a:r>
            <a:br>
              <a:rPr lang="en-US" sz="1600" b="1" kern="0" dirty="0">
                <a:latin typeface="Verdana" pitchFamily="34" charset="0"/>
              </a:rPr>
            </a:br>
            <a:endParaRPr lang="en-US" sz="1600" b="1" kern="0" dirty="0">
              <a:latin typeface="Verdana" pitchFamily="34" charset="0"/>
            </a:endParaRPr>
          </a:p>
          <a:p>
            <a:pPr marL="342900" indent="-342900" algn="r" eaLnBrk="1" hangingPunct="1">
              <a:spcBef>
                <a:spcPct val="20000"/>
              </a:spcBef>
              <a:defRPr/>
            </a:pPr>
            <a:endParaRPr lang="en-US" sz="1600" kern="0" dirty="0">
              <a:latin typeface="Verdana" pitchFamily="34" charset="0"/>
            </a:endParaRPr>
          </a:p>
          <a:p>
            <a:pPr marL="342900" indent="-342900" algn="r" eaLnBrk="1" hangingPunct="1">
              <a:spcBef>
                <a:spcPct val="20000"/>
              </a:spcBef>
              <a:defRPr/>
            </a:pPr>
            <a:endParaRPr lang="en-US" sz="1600" kern="0" dirty="0">
              <a:latin typeface="Verdana" pitchFamily="34" charset="0"/>
            </a:endParaRPr>
          </a:p>
          <a:p>
            <a:pPr marL="342900" indent="-342900" algn="r" eaLnBrk="1" hangingPunct="1">
              <a:spcBef>
                <a:spcPct val="20000"/>
              </a:spcBef>
              <a:defRPr/>
            </a:pPr>
            <a:r>
              <a:rPr lang="en-US" sz="2000" kern="0" dirty="0">
                <a:latin typeface="Hanzel" panose="020B0500000000000000" pitchFamily="34" charset="0"/>
              </a:rPr>
              <a:t>Prof. </a:t>
            </a:r>
            <a:r>
              <a:rPr lang="en-US" sz="2000" kern="0" dirty="0" err="1">
                <a:latin typeface="Hanzel" panose="020B0500000000000000" pitchFamily="34" charset="0"/>
              </a:rPr>
              <a:t>Alexandre</a:t>
            </a:r>
            <a:r>
              <a:rPr lang="en-US" sz="2000" kern="0" dirty="0">
                <a:latin typeface="Hanzel" panose="020B0500000000000000" pitchFamily="34" charset="0"/>
              </a:rPr>
              <a:t> Zaghetto</a:t>
            </a:r>
          </a:p>
          <a:p>
            <a:pPr marL="342900" indent="-342900" algn="r" eaLnBrk="1" hangingPunct="1">
              <a:spcBef>
                <a:spcPct val="20000"/>
              </a:spcBef>
              <a:defRPr/>
            </a:pPr>
            <a:r>
              <a:rPr lang="en-US" sz="1400" kern="0" dirty="0">
                <a:latin typeface="Verdana" pitchFamily="34" charset="0"/>
              </a:rPr>
              <a:t>zaghetto@unb.br</a:t>
            </a:r>
          </a:p>
          <a:p>
            <a:pPr marL="342900" indent="-342900" algn="ctr" eaLnBrk="1" hangingPunct="1">
              <a:spcBef>
                <a:spcPct val="20000"/>
              </a:spcBef>
              <a:defRPr/>
            </a:pPr>
            <a:endParaRPr lang="en-US" sz="1400" kern="0" dirty="0">
              <a:latin typeface="Verdana" pitchFamily="34" charset="0"/>
            </a:endParaRPr>
          </a:p>
          <a:p>
            <a:pPr marL="342900" indent="-342900" algn="ctr" eaLnBrk="1" hangingPunct="1">
              <a:spcBef>
                <a:spcPct val="20000"/>
              </a:spcBef>
              <a:defRPr/>
            </a:pPr>
            <a:endParaRPr lang="en-US" sz="2000" kern="0" dirty="0">
              <a:latin typeface="Verdana" pitchFamily="34" charset="0"/>
            </a:endParaRPr>
          </a:p>
          <a:p>
            <a:pPr marL="342900" indent="-342900" algn="ctr" eaLnBrk="1" hangingPunct="1">
              <a:spcBef>
                <a:spcPct val="20000"/>
              </a:spcBef>
              <a:defRPr/>
            </a:pPr>
            <a:endParaRPr lang="en-US" sz="2000" kern="0" dirty="0">
              <a:latin typeface="Verdana" pitchFamily="34" charset="0"/>
            </a:endParaRPr>
          </a:p>
          <a:p>
            <a:pPr marL="342900" indent="-342900" algn="ctr" eaLnBrk="1" hangingPunct="1">
              <a:spcBef>
                <a:spcPct val="20000"/>
              </a:spcBef>
              <a:defRPr/>
            </a:pPr>
            <a:endParaRPr lang="en-US" sz="2000" kern="0" dirty="0">
              <a:latin typeface="Verdana" pitchFamily="34" charset="0"/>
            </a:endParaRPr>
          </a:p>
          <a:p>
            <a:pPr marL="342900" indent="-342900" algn="r" eaLnBrk="1" hangingPunct="1">
              <a:spcBef>
                <a:spcPct val="20000"/>
              </a:spcBef>
              <a:defRPr/>
            </a:pPr>
            <a:r>
              <a:rPr lang="en-US" sz="1200" kern="0" dirty="0" err="1">
                <a:latin typeface="Verdana" pitchFamily="34" charset="0"/>
              </a:rPr>
              <a:t>Universidade</a:t>
            </a:r>
            <a:r>
              <a:rPr lang="en-US" sz="1200" kern="0" dirty="0">
                <a:latin typeface="Verdana" pitchFamily="34" charset="0"/>
              </a:rPr>
              <a:t> de Brasília</a:t>
            </a:r>
          </a:p>
          <a:p>
            <a:pPr marL="342900" indent="-342900" algn="r" eaLnBrk="1" hangingPunct="1">
              <a:spcBef>
                <a:spcPct val="20000"/>
              </a:spcBef>
              <a:defRPr/>
            </a:pPr>
            <a:r>
              <a:rPr lang="en-US" sz="1200" kern="0" dirty="0" err="1">
                <a:latin typeface="Verdana" pitchFamily="34" charset="0"/>
              </a:rPr>
              <a:t>Instituto</a:t>
            </a:r>
            <a:r>
              <a:rPr lang="en-US" sz="1200" kern="0" dirty="0">
                <a:latin typeface="Verdana" pitchFamily="34" charset="0"/>
              </a:rPr>
              <a:t> de </a:t>
            </a:r>
            <a:r>
              <a:rPr lang="en-US" sz="1200" kern="0" dirty="0" err="1">
                <a:latin typeface="Verdana" pitchFamily="34" charset="0"/>
              </a:rPr>
              <a:t>Ciências</a:t>
            </a:r>
            <a:r>
              <a:rPr lang="en-US" sz="1200" kern="0" dirty="0">
                <a:latin typeface="Verdana" pitchFamily="34" charset="0"/>
              </a:rPr>
              <a:t> </a:t>
            </a:r>
            <a:r>
              <a:rPr lang="en-US" sz="1200" kern="0" dirty="0" err="1">
                <a:latin typeface="Verdana" pitchFamily="34" charset="0"/>
              </a:rPr>
              <a:t>Exatas</a:t>
            </a:r>
            <a:endParaRPr lang="en-US" sz="1200" kern="0" dirty="0">
              <a:latin typeface="Verdana" pitchFamily="34" charset="0"/>
            </a:endParaRPr>
          </a:p>
          <a:p>
            <a:pPr marL="342900" indent="-342900" algn="r" eaLnBrk="1" hangingPunct="1">
              <a:spcBef>
                <a:spcPct val="20000"/>
              </a:spcBef>
              <a:defRPr/>
            </a:pPr>
            <a:r>
              <a:rPr lang="en-US" sz="1200" kern="0" dirty="0" err="1">
                <a:latin typeface="Verdana" pitchFamily="34" charset="0"/>
              </a:rPr>
              <a:t>Departamento</a:t>
            </a:r>
            <a:r>
              <a:rPr lang="en-US" sz="1200" kern="0" dirty="0">
                <a:latin typeface="Verdana" pitchFamily="34" charset="0"/>
              </a:rPr>
              <a:t> de </a:t>
            </a:r>
            <a:r>
              <a:rPr lang="en-US" sz="1200" kern="0" dirty="0" err="1">
                <a:latin typeface="Verdana" pitchFamily="34" charset="0"/>
              </a:rPr>
              <a:t>Ciência</a:t>
            </a:r>
            <a:r>
              <a:rPr lang="en-US" sz="1200" kern="0" dirty="0">
                <a:latin typeface="Verdana" pitchFamily="34" charset="0"/>
              </a:rPr>
              <a:t> </a:t>
            </a:r>
            <a:r>
              <a:rPr lang="en-US" sz="1200" kern="0" dirty="0" err="1">
                <a:latin typeface="Verdana" pitchFamily="34" charset="0"/>
              </a:rPr>
              <a:t>da</a:t>
            </a:r>
            <a:r>
              <a:rPr lang="en-US" sz="1200" kern="0" dirty="0">
                <a:latin typeface="Verdana" pitchFamily="34" charset="0"/>
              </a:rPr>
              <a:t> </a:t>
            </a:r>
            <a:r>
              <a:rPr lang="en-US" sz="1200" kern="0" dirty="0" err="1">
                <a:latin typeface="Verdana" pitchFamily="34" charset="0"/>
              </a:rPr>
              <a:t>Computação</a:t>
            </a:r>
            <a:endParaRPr lang="en-US" sz="1200" kern="0" dirty="0">
              <a:latin typeface="Verdana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defRPr/>
            </a:pPr>
            <a:endParaRPr lang="en-US" sz="800" kern="0" dirty="0">
              <a:latin typeface="Verdana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defRPr/>
            </a:pPr>
            <a:r>
              <a:rPr lang="en-US" sz="800" kern="0" dirty="0">
                <a:latin typeface="Verdana" pitchFamily="34" charset="0"/>
              </a:rPr>
              <a:t>http://www.nickgentry.com/</a:t>
            </a:r>
          </a:p>
          <a:p>
            <a:pPr marL="342900" indent="-342900" algn="ctr" eaLnBrk="1" hangingPunct="1">
              <a:spcBef>
                <a:spcPct val="20000"/>
              </a:spcBef>
              <a:defRPr/>
            </a:pPr>
            <a:endParaRPr lang="en-US" sz="2000" kern="0" dirty="0">
              <a:latin typeface="Verdana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  <a:defRPr/>
            </a:pPr>
            <a:endParaRPr lang="en-US" sz="2000" kern="0" dirty="0"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4BEA39-8DA1-46C8-AC21-BA5D74F78912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1.  Algoritmos com Repetições</a:t>
            </a:r>
          </a:p>
        </p:txBody>
      </p:sp>
      <p:sp>
        <p:nvSpPr>
          <p:cNvPr id="717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97876"/>
            <a:ext cx="7772400" cy="309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4BEA39-8DA1-46C8-AC21-BA5D74F78912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1.  Algoritmos com Repetições</a:t>
            </a:r>
          </a:p>
        </p:txBody>
      </p:sp>
      <p:sp>
        <p:nvSpPr>
          <p:cNvPr id="717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07" y="1598613"/>
            <a:ext cx="7828680" cy="443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6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4BEA39-8DA1-46C8-AC21-BA5D74F78912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1.  Algoritmos com Repetições</a:t>
            </a:r>
          </a:p>
        </p:txBody>
      </p:sp>
      <p:sp>
        <p:nvSpPr>
          <p:cNvPr id="717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84784"/>
            <a:ext cx="7754920" cy="28427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255525"/>
            <a:ext cx="7826767" cy="54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92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4BEA39-8DA1-46C8-AC21-BA5D74F78912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1.  Algoritmos com Repetições</a:t>
            </a:r>
          </a:p>
        </p:txBody>
      </p:sp>
      <p:sp>
        <p:nvSpPr>
          <p:cNvPr id="717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412776"/>
            <a:ext cx="6118448" cy="468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38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4BEA39-8DA1-46C8-AC21-BA5D74F78912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1.  Algoritmos com Repetições</a:t>
            </a:r>
          </a:p>
        </p:txBody>
      </p:sp>
      <p:sp>
        <p:nvSpPr>
          <p:cNvPr id="717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39" y="1212850"/>
            <a:ext cx="6618034" cy="49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80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4BEA39-8DA1-46C8-AC21-BA5D74F78912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1.  Algoritmos com Repetições</a:t>
            </a:r>
          </a:p>
        </p:txBody>
      </p:sp>
      <p:sp>
        <p:nvSpPr>
          <p:cNvPr id="717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67" y="1399306"/>
            <a:ext cx="7384880" cy="43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71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4BEA39-8DA1-46C8-AC21-BA5D74F78912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1.  Algoritmos com Repetições</a:t>
            </a:r>
          </a:p>
        </p:txBody>
      </p:sp>
      <p:sp>
        <p:nvSpPr>
          <p:cNvPr id="717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71" y="1484784"/>
            <a:ext cx="7347837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07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4BEA39-8DA1-46C8-AC21-BA5D74F78912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1.  Algoritmos com Repetições</a:t>
            </a:r>
          </a:p>
        </p:txBody>
      </p:sp>
      <p:sp>
        <p:nvSpPr>
          <p:cNvPr id="717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26" y="1484784"/>
            <a:ext cx="7800527" cy="41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96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4BEA39-8DA1-46C8-AC21-BA5D74F78912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1.  Algoritmos com Repetições</a:t>
            </a:r>
          </a:p>
        </p:txBody>
      </p:sp>
      <p:sp>
        <p:nvSpPr>
          <p:cNvPr id="717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graphicFrame>
        <p:nvGraphicFramePr>
          <p:cNvPr id="10" name="Group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162300"/>
              </p:ext>
            </p:extLst>
          </p:nvPr>
        </p:nvGraphicFramePr>
        <p:xfrm>
          <a:off x="1000125" y="1989138"/>
          <a:ext cx="7000924" cy="3657600"/>
        </p:xfrm>
        <a:graphic>
          <a:graphicData uri="http://schemas.openxmlformats.org/drawingml/2006/table">
            <a:tbl>
              <a:tblPr/>
              <a:tblGrid>
                <a:gridCol w="70009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725488">
                <a:tc>
                  <a:txBody>
                    <a:bodyPr/>
                    <a:lstStyle/>
                    <a:p>
                      <a:pPr algn="just"/>
                      <a:r>
                        <a:rPr kumimoji="0" 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Problema </a:t>
                      </a:r>
                      <a:r>
                        <a:rPr kumimoji="0" lang="pt-B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4a</a:t>
                      </a:r>
                      <a:r>
                        <a:rPr kumimoji="0" 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: </a:t>
                      </a:r>
                      <a:r>
                        <a:rPr kumimoji="0" lang="pt-B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Implemente o algoritmo da bisseção discutido em sala de aula e determine as raízes das seguintes funções, nos intervalos e com a precisão indicados. Implementar em linguagem C.</a:t>
                      </a:r>
                    </a:p>
                    <a:p>
                      <a:pPr algn="just"/>
                      <a:endParaRPr kumimoji="0" lang="pt-BR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  <a:p>
                      <a:pPr marL="342900" indent="-342900" algn="just">
                        <a:buAutoNum type="alphaLcParenR"/>
                      </a:pPr>
                      <a:r>
                        <a:rPr kumimoji="0" lang="pt-B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x</a:t>
                      </a:r>
                      <a:r>
                        <a:rPr kumimoji="0" lang="pt-BR" sz="1800" b="0" i="0" u="none" strike="noStrike" kern="1200" cap="none" normalizeH="0" baseline="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3</a:t>
                      </a:r>
                      <a:r>
                        <a:rPr kumimoji="0" lang="pt-B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 – x – 1 = 0, Intervalo [0; 2], </a:t>
                      </a:r>
                      <a:r>
                        <a:rPr kumimoji="0" lang="el-G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ε</a:t>
                      </a:r>
                      <a:r>
                        <a:rPr kumimoji="0" lang="pt-B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 = 0,1 </a:t>
                      </a:r>
                      <a:r>
                        <a:rPr kumimoji="0" lang="pt-B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  <a:sym typeface="Wingdings" pitchFamily="2" charset="2"/>
                        </a:rPr>
                        <a:t> Ref.: 1.3247</a:t>
                      </a:r>
                      <a:endParaRPr kumimoji="0" lang="pt-BR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  <a:p>
                      <a:pPr marL="342900" marR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arenR"/>
                        <a:tabLst/>
                        <a:defRPr/>
                      </a:pPr>
                      <a:r>
                        <a:rPr kumimoji="0" lang="pt-B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x + </a:t>
                      </a:r>
                      <a:r>
                        <a:rPr kumimoji="0" lang="pt-BR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ln</a:t>
                      </a:r>
                      <a:r>
                        <a:rPr kumimoji="0" lang="pt-B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 x = 0, Intervalo [0,1; 1], </a:t>
                      </a:r>
                      <a:r>
                        <a:rPr kumimoji="0" lang="el-G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ε</a:t>
                      </a:r>
                      <a:r>
                        <a:rPr kumimoji="0" lang="pt-B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 = 0,1 </a:t>
                      </a:r>
                      <a:r>
                        <a:rPr kumimoji="0" lang="pt-B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  <a:sym typeface="Wingdings" pitchFamily="2" charset="2"/>
                        </a:rPr>
                        <a:t> Ref.: 0.5671</a:t>
                      </a:r>
                      <a:endParaRPr kumimoji="0" lang="pt-BR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  <a:p>
                      <a:pPr marL="342900" marR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arenR"/>
                        <a:tabLst/>
                        <a:defRPr/>
                      </a:pPr>
                      <a:r>
                        <a:rPr kumimoji="0" lang="pt-B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5 – x = 5*</a:t>
                      </a:r>
                      <a:r>
                        <a:rPr kumimoji="0" lang="pt-BR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sen</a:t>
                      </a:r>
                      <a:r>
                        <a:rPr kumimoji="0" lang="pt-B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 x, Intervalo [0; 2], </a:t>
                      </a:r>
                      <a:r>
                        <a:rPr kumimoji="0" lang="el-G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ε</a:t>
                      </a:r>
                      <a:r>
                        <a:rPr kumimoji="0" lang="pt-B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 = 0,1 </a:t>
                      </a:r>
                      <a:r>
                        <a:rPr kumimoji="0" lang="pt-B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  <a:sym typeface="Wingdings" pitchFamily="2" charset="2"/>
                        </a:rPr>
                        <a:t> Ref.: 0.9456</a:t>
                      </a:r>
                      <a:endParaRPr kumimoji="0" lang="pt-BR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  <a:p>
                      <a:pPr marL="342900" marR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arenR"/>
                        <a:tabLst/>
                        <a:defRPr/>
                      </a:pPr>
                      <a:r>
                        <a:rPr kumimoji="0" lang="pt-B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x</a:t>
                      </a:r>
                      <a:r>
                        <a:rPr kumimoji="0" lang="pt-BR" sz="1800" b="0" i="0" u="none" strike="noStrike" kern="1200" cap="none" normalizeH="0" baseline="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3 </a:t>
                      </a:r>
                      <a:r>
                        <a:rPr kumimoji="0" lang="pt-B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– 3x – 2 = 0, Intervalo [1; 2.5], </a:t>
                      </a:r>
                      <a:r>
                        <a:rPr kumimoji="0" lang="el-G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ε</a:t>
                      </a:r>
                      <a:r>
                        <a:rPr kumimoji="0" lang="pt-B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 = 0,1 </a:t>
                      </a:r>
                      <a:r>
                        <a:rPr kumimoji="0" lang="pt-B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  <a:sym typeface="Wingdings" pitchFamily="2" charset="2"/>
                        </a:rPr>
                        <a:t> Ref.: 2</a:t>
                      </a:r>
                      <a:endParaRPr kumimoji="0" lang="pt-BR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  <a:p>
                      <a:pPr marL="342900" marR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arenR"/>
                        <a:tabLst/>
                        <a:defRPr/>
                      </a:pPr>
                      <a:r>
                        <a:rPr kumimoji="0" lang="pt-B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x</a:t>
                      </a:r>
                      <a:r>
                        <a:rPr kumimoji="0" lang="pt-BR" sz="1800" b="0" i="0" u="none" strike="noStrike" kern="1200" cap="none" normalizeH="0" baseline="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3 </a:t>
                      </a:r>
                      <a:r>
                        <a:rPr kumimoji="0" lang="pt-B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– 2x</a:t>
                      </a:r>
                      <a:r>
                        <a:rPr kumimoji="0" lang="pt-BR" sz="1800" b="0" i="0" u="none" strike="noStrike" kern="1200" cap="none" normalizeH="0" baseline="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2 </a:t>
                      </a:r>
                      <a:r>
                        <a:rPr kumimoji="0" lang="pt-B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– 13x – 10=0, Intervalo [-1.5; -0.5], </a:t>
                      </a:r>
                      <a:r>
                        <a:rPr kumimoji="0" lang="el-G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ε</a:t>
                      </a:r>
                      <a:r>
                        <a:rPr kumimoji="0" lang="pt-B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 = 0,1 </a:t>
                      </a:r>
                      <a:r>
                        <a:rPr kumimoji="0" lang="pt-B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  <a:sym typeface="Wingdings" pitchFamily="2" charset="2"/>
                        </a:rPr>
                        <a:t> Ref.: -1</a:t>
                      </a:r>
                    </a:p>
                    <a:p>
                      <a:pPr marL="342900" marR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arenR"/>
                        <a:tabLst/>
                        <a:defRPr/>
                      </a:pPr>
                      <a:endParaRPr kumimoji="0" lang="pt-BR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Verdana" pitchFamily="34" charset="0"/>
                        <a:cs typeface="Arial" pitchFamily="34" charset="0"/>
                        <a:sym typeface="Wingdings" pitchFamily="2" charset="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Problema </a:t>
                      </a:r>
                      <a:r>
                        <a:rPr kumimoji="0" lang="pt-B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4b</a:t>
                      </a:r>
                      <a:r>
                        <a:rPr kumimoji="0" 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: </a:t>
                      </a:r>
                      <a:r>
                        <a:rPr lang="pt-BR" sz="1800" kern="1200" baseline="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Escreva a solução para o Problema </a:t>
                      </a:r>
                      <a:r>
                        <a:rPr lang="pt-BR" sz="1800" kern="1200" baseline="0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4a </a:t>
                      </a:r>
                      <a:r>
                        <a:rPr lang="pt-BR" sz="1800" kern="1200" baseline="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utilizando a linguagem Python.</a:t>
                      </a:r>
                      <a:endParaRPr kumimoji="0" lang="pt-BR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2132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8550" y="1923857"/>
            <a:ext cx="7304611" cy="418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4BEA39-8DA1-46C8-AC21-BA5D74F78912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1.  Algoritmos com Repetições</a:t>
            </a:r>
          </a:p>
        </p:txBody>
      </p:sp>
      <p:sp>
        <p:nvSpPr>
          <p:cNvPr id="717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sp>
        <p:nvSpPr>
          <p:cNvPr id="11" name="Text Box 2052"/>
          <p:cNvSpPr txBox="1">
            <a:spLocks noChangeArrowheads="1"/>
          </p:cNvSpPr>
          <p:nvPr/>
        </p:nvSpPr>
        <p:spPr bwMode="auto">
          <a:xfrm>
            <a:off x="788500" y="1473888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Times New Roman" pitchFamily="18" charset="0"/>
                <a:sym typeface="Wingdings" pitchFamily="2" charset="2"/>
              </a:rPr>
              <a:t>Problema 5: Máximos e Mínimos</a:t>
            </a: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24338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42938" y="1600200"/>
            <a:ext cx="7786687" cy="45259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 algn="ctr">
              <a:buFontTx/>
              <a:buNone/>
              <a:defRPr/>
            </a:pPr>
            <a:endParaRPr lang="en-US" sz="2800" b="1" dirty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2800" b="1" dirty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r>
              <a:rPr lang="pt-BR" sz="2800" b="1" dirty="0">
                <a:latin typeface="Hanzel" panose="020B0500000000000000" pitchFamily="34" charset="0"/>
              </a:rPr>
              <a:t>Prática de Laboratório </a:t>
            </a:r>
            <a:r>
              <a:rPr lang="pt-BR" sz="2800" b="1" dirty="0" smtClean="0">
                <a:latin typeface="Hanzel" panose="020B0500000000000000" pitchFamily="34" charset="0"/>
              </a:rPr>
              <a:t>III</a:t>
            </a:r>
          </a:p>
          <a:p>
            <a:pPr algn="ctr">
              <a:buFontTx/>
              <a:buNone/>
              <a:defRPr/>
            </a:pPr>
            <a:r>
              <a:rPr lang="pt-BR" sz="2800" b="1" dirty="0" smtClean="0">
                <a:latin typeface="Hanzel" panose="020B0500000000000000" pitchFamily="34" charset="0"/>
              </a:rPr>
              <a:t>Algoritmos </a:t>
            </a:r>
            <a:r>
              <a:rPr lang="pt-BR" sz="2800" b="1" dirty="0">
                <a:latin typeface="Hanzel" panose="020B0500000000000000" pitchFamily="34" charset="0"/>
              </a:rPr>
              <a:t>com </a:t>
            </a:r>
            <a:r>
              <a:rPr lang="pt-BR" sz="2800" b="1" dirty="0" smtClean="0">
                <a:latin typeface="Hanzel" panose="020B0500000000000000" pitchFamily="34" charset="0"/>
              </a:rPr>
              <a:t>Repetição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4BEA39-8DA1-46C8-AC21-BA5D74F78912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1.  Algoritmos com Repetições</a:t>
            </a:r>
          </a:p>
        </p:txBody>
      </p:sp>
      <p:sp>
        <p:nvSpPr>
          <p:cNvPr id="717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844824"/>
            <a:ext cx="8191450" cy="3618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6303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4BEA39-8DA1-46C8-AC21-BA5D74F78912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1.  Algoritmos com Repetições</a:t>
            </a:r>
          </a:p>
        </p:txBody>
      </p:sp>
      <p:sp>
        <p:nvSpPr>
          <p:cNvPr id="717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842493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2237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4BEA39-8DA1-46C8-AC21-BA5D74F78912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1.  Algoritmos com Repetições</a:t>
            </a:r>
          </a:p>
        </p:txBody>
      </p:sp>
      <p:sp>
        <p:nvSpPr>
          <p:cNvPr id="717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72816"/>
            <a:ext cx="7880176" cy="3814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10219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4BEA39-8DA1-46C8-AC21-BA5D74F78912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1.  Algoritmos com Repetições</a:t>
            </a:r>
          </a:p>
        </p:txBody>
      </p:sp>
      <p:sp>
        <p:nvSpPr>
          <p:cNvPr id="717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84784"/>
            <a:ext cx="7954807" cy="3746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85336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4BEA39-8DA1-46C8-AC21-BA5D74F78912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1.  Algoritmos com Repetições</a:t>
            </a:r>
          </a:p>
        </p:txBody>
      </p:sp>
      <p:sp>
        <p:nvSpPr>
          <p:cNvPr id="717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59" y="1628800"/>
            <a:ext cx="7820209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67127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4BEA39-8DA1-46C8-AC21-BA5D74F78912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1.  Algoritmos com Repetições</a:t>
            </a:r>
          </a:p>
        </p:txBody>
      </p:sp>
      <p:sp>
        <p:nvSpPr>
          <p:cNvPr id="717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84784"/>
            <a:ext cx="7920880" cy="3822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44914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4BEA39-8DA1-46C8-AC21-BA5D74F78912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1.  Algoritmos com Repetições</a:t>
            </a:r>
          </a:p>
        </p:txBody>
      </p:sp>
      <p:sp>
        <p:nvSpPr>
          <p:cNvPr id="717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916832"/>
            <a:ext cx="7894463" cy="2976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2641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4BEA39-8DA1-46C8-AC21-BA5D74F78912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1.  Algoritmos com Repetições</a:t>
            </a:r>
          </a:p>
        </p:txBody>
      </p:sp>
      <p:sp>
        <p:nvSpPr>
          <p:cNvPr id="717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68760"/>
            <a:ext cx="7851030" cy="434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7710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4BEA39-8DA1-46C8-AC21-BA5D74F78912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1.  Algoritmos com Repetições</a:t>
            </a:r>
          </a:p>
        </p:txBody>
      </p:sp>
      <p:sp>
        <p:nvSpPr>
          <p:cNvPr id="717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4452" y="1628800"/>
            <a:ext cx="8112004" cy="3493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39527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4BEA39-8DA1-46C8-AC21-BA5D74F78912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1.  Algoritmos com Repetições</a:t>
            </a:r>
          </a:p>
        </p:txBody>
      </p:sp>
      <p:sp>
        <p:nvSpPr>
          <p:cNvPr id="717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graphicFrame>
        <p:nvGraphicFramePr>
          <p:cNvPr id="11" name="Group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941955"/>
              </p:ext>
            </p:extLst>
          </p:nvPr>
        </p:nvGraphicFramePr>
        <p:xfrm>
          <a:off x="1000125" y="1989138"/>
          <a:ext cx="7000924" cy="2011680"/>
        </p:xfrm>
        <a:graphic>
          <a:graphicData uri="http://schemas.openxmlformats.org/drawingml/2006/table">
            <a:tbl>
              <a:tblPr/>
              <a:tblGrid>
                <a:gridCol w="70009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725488">
                <a:tc>
                  <a:txBody>
                    <a:bodyPr/>
                    <a:lstStyle/>
                    <a:p>
                      <a:pPr algn="just"/>
                      <a:r>
                        <a:rPr kumimoji="0" lang="pt-B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Problema 5a</a:t>
                      </a:r>
                      <a:r>
                        <a:rPr kumimoji="0" 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: Considerando o </a:t>
                      </a:r>
                      <a:r>
                        <a:rPr kumimoji="0" lang="pt-B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roteiro </a:t>
                      </a:r>
                      <a:r>
                        <a:rPr kumimoji="0" lang="pt-B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acima</a:t>
                      </a:r>
                      <a:r>
                        <a:rPr kumimoji="0" 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, </a:t>
                      </a:r>
                      <a:r>
                        <a:rPr kumimoji="0" lang="pt-B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escreva um programa em C que determina qual tamanho devem ter os quadrados cortados (qual deve ser o valor de x) de maneira a se obter o volume máximo para a caixa.</a:t>
                      </a:r>
                    </a:p>
                    <a:p>
                      <a:pPr algn="just"/>
                      <a:endParaRPr kumimoji="0" lang="pt-BR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Problema </a:t>
                      </a:r>
                      <a:r>
                        <a:rPr kumimoji="0" lang="pt-B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5b</a:t>
                      </a:r>
                      <a:r>
                        <a:rPr kumimoji="0" 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: </a:t>
                      </a:r>
                      <a:r>
                        <a:rPr lang="pt-BR" sz="1800" kern="1200" baseline="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Escreva a solução para o Problema </a:t>
                      </a:r>
                      <a:r>
                        <a:rPr lang="pt-BR" sz="1800" kern="1200" baseline="0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5a </a:t>
                      </a:r>
                      <a:r>
                        <a:rPr lang="pt-BR" sz="1800" kern="1200" baseline="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utilizando a linguagem Python</a:t>
                      </a:r>
                      <a:r>
                        <a:rPr lang="pt-BR" sz="1800" kern="1200" baseline="0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.</a:t>
                      </a:r>
                      <a:endParaRPr kumimoji="0" lang="pt-BR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2667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fld id="{EB6819E6-6F3C-44E3-B062-070A9E2D68BF}" type="slidenum">
              <a:rPr lang="pt-BR" altLang="pt-BR" sz="1200" smtClean="0">
                <a:latin typeface="Verdana" panose="020B0604030504040204" pitchFamily="34" charset="0"/>
              </a:rPr>
              <a:pPr eaLnBrk="1" hangingPunct="1">
                <a:defRPr/>
              </a:pPr>
              <a:t>3</a:t>
            </a:fld>
            <a:endParaRPr lang="pt-BR" altLang="pt-BR" sz="1200">
              <a:latin typeface="Verdana" panose="020B0604030504040204" pitchFamily="34" charset="0"/>
            </a:endParaRPr>
          </a:p>
        </p:txBody>
      </p:sp>
      <p:sp>
        <p:nvSpPr>
          <p:cNvPr id="614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6149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615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eaLnBrk="1" hangingPunct="1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pt-BR" sz="1800" b="1" dirty="0">
                <a:latin typeface="Verdana" pitchFamily="34" charset="0"/>
              </a:rPr>
              <a:t>1.  Algoritmos com Repetição</a:t>
            </a:r>
          </a:p>
        </p:txBody>
      </p:sp>
      <p:sp>
        <p:nvSpPr>
          <p:cNvPr id="615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pt-BR" altLang="pt-BR"/>
          </a:p>
        </p:txBody>
      </p:sp>
      <p:graphicFrame>
        <p:nvGraphicFramePr>
          <p:cNvPr id="10" name="Group 40"/>
          <p:cNvGraphicFramePr>
            <a:graphicFrameLocks noGrp="1"/>
          </p:cNvGraphicFramePr>
          <p:nvPr/>
        </p:nvGraphicFramePr>
        <p:xfrm>
          <a:off x="1000125" y="1989138"/>
          <a:ext cx="7000875" cy="2530475"/>
        </p:xfrm>
        <a:graphic>
          <a:graphicData uri="http://schemas.openxmlformats.org/drawingml/2006/table">
            <a:tbl>
              <a:tblPr/>
              <a:tblGrid>
                <a:gridCol w="7000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304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0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Problema 1a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: Supondo que a população de um país A seja da ordem de 90.000.000 de habitantes com uma taxa anual de crescimento de 3% e que a população de um país B seja, aproximadamente, de 200.000.000 de habitantes com uma taxa anual de crescimento de 1,5%, escreva um programa que calcule numericamente e escreva o número de anos necessários para que a população do país A ultrapasse ou iguale a população do país B, mantidas essas taxas de crescimento.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0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pt-B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0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Problema 1b: </a:t>
                      </a:r>
                      <a:r>
                        <a:rPr lang="pt-BR" sz="1600" kern="1200" baseline="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Escreva a solução para o problema 1a utilizando a linguagem Python.</a:t>
                      </a:r>
                      <a:endParaRPr kumimoji="0" lang="pt-PT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marL="91439" marR="91439" marT="45739" marB="4573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fld id="{D1DA5B93-5FAF-4C3B-954D-8CA1B50F407F}" type="slidenum">
              <a:rPr lang="pt-BR" altLang="pt-BR" sz="1200" smtClean="0">
                <a:latin typeface="Verdana" panose="020B0604030504040204" pitchFamily="34" charset="0"/>
              </a:rPr>
              <a:pPr eaLnBrk="1" hangingPunct="1">
                <a:defRPr/>
              </a:pPr>
              <a:t>30</a:t>
            </a:fld>
            <a:endParaRPr lang="pt-BR" altLang="pt-BR" sz="1200">
              <a:latin typeface="Verdana" panose="020B0604030504040204" pitchFamily="34" charset="0"/>
            </a:endParaRPr>
          </a:p>
        </p:txBody>
      </p:sp>
      <p:sp>
        <p:nvSpPr>
          <p:cNvPr id="819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8197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819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eaLnBrk="1" hangingPunct="1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8200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pt-BR" altLang="pt-BR"/>
          </a:p>
        </p:txBody>
      </p:sp>
      <p:graphicFrame>
        <p:nvGraphicFramePr>
          <p:cNvPr id="10" name="Group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75737"/>
              </p:ext>
            </p:extLst>
          </p:nvPr>
        </p:nvGraphicFramePr>
        <p:xfrm>
          <a:off x="1000125" y="1484784"/>
          <a:ext cx="7000875" cy="2286016"/>
        </p:xfrm>
        <a:graphic>
          <a:graphicData uri="http://schemas.openxmlformats.org/drawingml/2006/table">
            <a:tbl>
              <a:tblPr/>
              <a:tblGrid>
                <a:gridCol w="7000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75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0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Problema </a:t>
                      </a:r>
                      <a:r>
                        <a:rPr kumimoji="0" lang="pt-BR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6</a:t>
                      </a: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: Escreva um programa utilizando a </a:t>
                      </a:r>
                      <a:r>
                        <a:rPr kumimoji="0" lang="pt-BR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playAPC</a:t>
                      </a: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 que simula simultaneamente o movimento da Terra ao redor do Sol e o movimento da Lua ao redor da Terra. Considere que as trajetórias de ambas são elípticas. No caso da Terra, o Sol  é um dos focos e no caso da Lua, a Terra é um dos focos. Não é necessário simular a proporção real entre os semieixos maiores (a) da Lua e da Terra, nem a excentricidade (e) das duas trajetórias. Encontre empiricamente valores de (a) e (e) de forma que seja possível observar trajetórias elípticas. Simule, porém, a proporção real entre os movimento de translação da Terra e da Lua.</a:t>
                      </a:r>
                      <a:endParaRPr kumimoji="0" lang="pt-B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pitchFamily="-111" charset="-128"/>
                      </a:endParaRPr>
                    </a:p>
                  </a:txBody>
                  <a:tcPr marL="91439" marR="91439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07" name="Object 2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8" name="Equation" r:id="rId3" imgW="114151" imgH="215619" progId="Equation.3">
                  <p:embed/>
                </p:oleObj>
              </mc:Choice>
              <mc:Fallback>
                <p:oleObj name="Equation" r:id="rId3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5" name="AutoShape 9" descr="http://www.petroleoeecologia.web1267.kinghost.net/fotospdf/afelioeperielio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51" name="Picture 11" descr="http://www.petroleoeecologia.web1267.kinghost.net/fotospdf/afelioeperieli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861048"/>
            <a:ext cx="6361871" cy="218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pt-BR" sz="1800" b="1" dirty="0">
                <a:latin typeface="Verdana" pitchFamily="34" charset="0"/>
              </a:rPr>
              <a:t>1.  Algoritmos com Repetição</a:t>
            </a:r>
          </a:p>
        </p:txBody>
      </p:sp>
    </p:spTree>
    <p:extLst>
      <p:ext uri="{BB962C8B-B14F-4D97-AF65-F5344CB8AC3E}">
        <p14:creationId xmlns:p14="http://schemas.microsoft.com/office/powerpoint/2010/main" val="1850534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fld id="{D1DA5B93-5FAF-4C3B-954D-8CA1B50F407F}" type="slidenum">
              <a:rPr lang="pt-BR" altLang="pt-BR" sz="1200" smtClean="0">
                <a:latin typeface="Verdana" panose="020B0604030504040204" pitchFamily="34" charset="0"/>
              </a:rPr>
              <a:pPr eaLnBrk="1" hangingPunct="1">
                <a:defRPr/>
              </a:pPr>
              <a:t>31</a:t>
            </a:fld>
            <a:endParaRPr lang="pt-BR" altLang="pt-BR" sz="1200">
              <a:latin typeface="Verdana" panose="020B0604030504040204" pitchFamily="34" charset="0"/>
            </a:endParaRPr>
          </a:p>
        </p:txBody>
      </p:sp>
      <p:sp>
        <p:nvSpPr>
          <p:cNvPr id="819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8197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819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eaLnBrk="1" hangingPunct="1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8200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pt-BR" altLang="pt-BR"/>
          </a:p>
        </p:txBody>
      </p:sp>
      <p:graphicFrame>
        <p:nvGraphicFramePr>
          <p:cNvPr id="8207" name="Object 2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Equation" r:id="rId3" imgW="114151" imgH="215619" progId="Equation.3">
                  <p:embed/>
                </p:oleObj>
              </mc:Choice>
              <mc:Fallback>
                <p:oleObj name="Equation" r:id="rId3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pic>
        <p:nvPicPr>
          <p:cNvPr id="9223" name="Picture 7" descr="https://upload.wikimedia.org/wikipedia/commons/thumb/2/24/Elipse.svg/658px-Elipse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629" y="2006946"/>
            <a:ext cx="5408675" cy="42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817606" y="1666590"/>
            <a:ext cx="2190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Trajetória elíptica</a:t>
            </a:r>
          </a:p>
          <a:p>
            <a:endParaRPr lang="pt-BR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pt-BR" sz="1800" b="1" dirty="0">
                <a:latin typeface="Verdana" pitchFamily="34" charset="0"/>
              </a:rPr>
              <a:t>1.  Algoritmos com Repetição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7915231" y="409092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 smtClean="0">
                <a:latin typeface="+mj-lt"/>
              </a:rPr>
              <a:t>x</a:t>
            </a:r>
            <a:endParaRPr lang="pt-BR" sz="1800" dirty="0">
              <a:latin typeface="+mj-lt"/>
            </a:endParaRPr>
          </a:p>
        </p:txBody>
      </p:sp>
      <p:cxnSp>
        <p:nvCxnSpPr>
          <p:cNvPr id="23" name="Conector reto 22"/>
          <p:cNvCxnSpPr/>
          <p:nvPr/>
        </p:nvCxnSpPr>
        <p:spPr bwMode="auto">
          <a:xfrm flipV="1">
            <a:off x="4629150" y="2708920"/>
            <a:ext cx="1527026" cy="1382009"/>
          </a:xfrm>
          <a:prstGeom prst="line">
            <a:avLst/>
          </a:prstGeom>
          <a:ln w="22225">
            <a:headEnd type="none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>
            <a:off x="5111720" y="2997883"/>
            <a:ext cx="269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r</a:t>
            </a:r>
            <a:endParaRPr lang="pt-BR" sz="2000" dirty="0"/>
          </a:p>
        </p:txBody>
      </p:sp>
      <p:sp>
        <p:nvSpPr>
          <p:cNvPr id="26" name="Retângulo 25"/>
          <p:cNvSpPr/>
          <p:nvPr/>
        </p:nvSpPr>
        <p:spPr bwMode="auto">
          <a:xfrm>
            <a:off x="1632551" y="3861048"/>
            <a:ext cx="360040" cy="5040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7206581" y="3796463"/>
            <a:ext cx="360040" cy="5040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etângulo 36"/>
          <p:cNvSpPr/>
          <p:nvPr/>
        </p:nvSpPr>
        <p:spPr bwMode="auto">
          <a:xfrm>
            <a:off x="4422936" y="1809668"/>
            <a:ext cx="360040" cy="5040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38" name="Conector de seta reta 37"/>
          <p:cNvCxnSpPr/>
          <p:nvPr/>
        </p:nvCxnSpPr>
        <p:spPr bwMode="auto">
          <a:xfrm>
            <a:off x="2051720" y="4115172"/>
            <a:ext cx="61200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 bwMode="auto">
          <a:xfrm flipV="1">
            <a:off x="4629150" y="1666590"/>
            <a:ext cx="0" cy="421068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CaixaDeTexto 39"/>
          <p:cNvSpPr txBox="1"/>
          <p:nvPr/>
        </p:nvSpPr>
        <p:spPr>
          <a:xfrm>
            <a:off x="4648889" y="16665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  <a:endParaRPr lang="pt-BR" sz="1800" dirty="0" smtClean="0"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319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fld id="{D1DA5B93-5FAF-4C3B-954D-8CA1B50F407F}" type="slidenum">
              <a:rPr lang="pt-BR" altLang="pt-BR" sz="1200" smtClean="0">
                <a:latin typeface="Verdana" panose="020B0604030504040204" pitchFamily="34" charset="0"/>
              </a:rPr>
              <a:pPr eaLnBrk="1" hangingPunct="1">
                <a:defRPr/>
              </a:pPr>
              <a:t>32</a:t>
            </a:fld>
            <a:endParaRPr lang="pt-BR" altLang="pt-BR" sz="1200">
              <a:latin typeface="Verdana" panose="020B0604030504040204" pitchFamily="34" charset="0"/>
            </a:endParaRPr>
          </a:p>
        </p:txBody>
      </p:sp>
      <p:sp>
        <p:nvSpPr>
          <p:cNvPr id="819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8197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819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eaLnBrk="1" hangingPunct="1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8200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pt-BR" altLang="pt-BR"/>
          </a:p>
        </p:txBody>
      </p:sp>
      <p:graphicFrame>
        <p:nvGraphicFramePr>
          <p:cNvPr id="8207" name="Object 2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2" name="Equation" r:id="rId3" imgW="114151" imgH="215619" progId="Equation.3">
                  <p:embed/>
                </p:oleObj>
              </mc:Choice>
              <mc:Fallback>
                <p:oleObj name="Equation" r:id="rId3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817606" y="1666590"/>
            <a:ext cx="219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Trajetória elíptica</a:t>
            </a:r>
          </a:p>
        </p:txBody>
      </p:sp>
      <p:sp>
        <p:nvSpPr>
          <p:cNvPr id="18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pt-BR" sz="1800" b="1" dirty="0">
                <a:latin typeface="Verdana" pitchFamily="34" charset="0"/>
              </a:rPr>
              <a:t>1.  Algoritmos com Repetição</a:t>
            </a:r>
          </a:p>
        </p:txBody>
      </p: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4001249"/>
              </p:ext>
            </p:extLst>
          </p:nvPr>
        </p:nvGraphicFramePr>
        <p:xfrm>
          <a:off x="3843443" y="2646204"/>
          <a:ext cx="1874510" cy="917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" name="Image" r:id="rId5" imgW="2361600" imgH="1155240" progId="Photoshop.Image.13">
                  <p:embed/>
                </p:oleObj>
              </mc:Choice>
              <mc:Fallback>
                <p:oleObj name="Image" r:id="rId5" imgW="2361600" imgH="1155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43443" y="2646204"/>
                        <a:ext cx="1874510" cy="917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669403"/>
              </p:ext>
            </p:extLst>
          </p:nvPr>
        </p:nvGraphicFramePr>
        <p:xfrm>
          <a:off x="2827721" y="4340193"/>
          <a:ext cx="3677353" cy="961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4" name="Image" r:id="rId7" imgW="4761720" imgH="1244160" progId="Photoshop.Image.13">
                  <p:embed/>
                </p:oleObj>
              </mc:Choice>
              <mc:Fallback>
                <p:oleObj name="Image" r:id="rId7" imgW="4761720" imgH="1244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27721" y="4340193"/>
                        <a:ext cx="3677353" cy="961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tângulo 3"/>
          <p:cNvSpPr/>
          <p:nvPr/>
        </p:nvSpPr>
        <p:spPr>
          <a:xfrm>
            <a:off x="858644" y="2276872"/>
            <a:ext cx="5987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sz="1800" dirty="0" smtClean="0">
                <a:solidFill>
                  <a:srgbClr val="252525"/>
                </a:solidFill>
                <a:latin typeface="Arial" panose="020B0604020202020204" pitchFamily="34" charset="0"/>
              </a:rPr>
              <a:t>Coordenadas cartesianas, com centro </a:t>
            </a:r>
            <a:r>
              <a:rPr lang="pt-BR" sz="1800" dirty="0">
                <a:solidFill>
                  <a:srgbClr val="252525"/>
                </a:solidFill>
                <a:latin typeface="Arial" panose="020B0604020202020204" pitchFamily="34" charset="0"/>
              </a:rPr>
              <a:t>na o</a:t>
            </a:r>
            <a:r>
              <a:rPr lang="pt-BR" sz="1800" dirty="0" smtClean="0">
                <a:solidFill>
                  <a:srgbClr val="252525"/>
                </a:solidFill>
                <a:latin typeface="Arial" panose="020B0604020202020204" pitchFamily="34" charset="0"/>
              </a:rPr>
              <a:t>rigem:</a:t>
            </a:r>
            <a:endParaRPr lang="pt-BR" sz="1800" dirty="0"/>
          </a:p>
        </p:txBody>
      </p:sp>
      <p:sp>
        <p:nvSpPr>
          <p:cNvPr id="19" name="Retângulo 18"/>
          <p:cNvSpPr/>
          <p:nvPr/>
        </p:nvSpPr>
        <p:spPr>
          <a:xfrm>
            <a:off x="858644" y="3800403"/>
            <a:ext cx="6551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sz="1800" dirty="0" smtClean="0">
                <a:solidFill>
                  <a:srgbClr val="252525"/>
                </a:solidFill>
                <a:latin typeface="Arial" panose="020B0604020202020204" pitchFamily="34" charset="0"/>
              </a:rPr>
              <a:t>Coordenadas polares, com origem no centro da elipse: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698450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fld id="{14252BE7-F4F8-4B2A-AFE4-4B3AED0E3804}" type="slidenum">
              <a:rPr lang="pt-BR" altLang="pt-BR" sz="1200" smtClean="0">
                <a:latin typeface="Verdana" panose="020B0604030504040204" pitchFamily="34" charset="0"/>
              </a:rPr>
              <a:pPr eaLnBrk="1" hangingPunct="1">
                <a:defRPr/>
              </a:pPr>
              <a:t>4</a:t>
            </a:fld>
            <a:endParaRPr lang="pt-BR" altLang="pt-BR" sz="1200">
              <a:latin typeface="Verdana" panose="020B0604030504040204" pitchFamily="34" charset="0"/>
            </a:endParaRPr>
          </a:p>
        </p:txBody>
      </p:sp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717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eaLnBrk="1" hangingPunct="1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717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pt-BR" altLang="pt-B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9238" y="1412875"/>
            <a:ext cx="6221412" cy="4384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pt-BR" sz="1800" b="1" dirty="0">
                <a:latin typeface="Verdana" pitchFamily="34" charset="0"/>
              </a:rPr>
              <a:t>1.  Algoritmos com Repetição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fld id="{D1DA5B93-5FAF-4C3B-954D-8CA1B50F407F}" type="slidenum">
              <a:rPr lang="pt-BR" altLang="pt-BR" sz="1200" smtClean="0">
                <a:latin typeface="Verdana" panose="020B0604030504040204" pitchFamily="34" charset="0"/>
              </a:rPr>
              <a:pPr eaLnBrk="1" hangingPunct="1">
                <a:defRPr/>
              </a:pPr>
              <a:t>5</a:t>
            </a:fld>
            <a:endParaRPr lang="pt-BR" altLang="pt-BR" sz="1200">
              <a:latin typeface="Verdana" panose="020B0604030504040204" pitchFamily="34" charset="0"/>
            </a:endParaRPr>
          </a:p>
        </p:txBody>
      </p:sp>
      <p:sp>
        <p:nvSpPr>
          <p:cNvPr id="819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8197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819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eaLnBrk="1" hangingPunct="1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8200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pt-BR" altLang="pt-BR"/>
          </a:p>
        </p:txBody>
      </p:sp>
      <p:graphicFrame>
        <p:nvGraphicFramePr>
          <p:cNvPr id="10" name="Group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806618"/>
              </p:ext>
            </p:extLst>
          </p:nvPr>
        </p:nvGraphicFramePr>
        <p:xfrm>
          <a:off x="1000125" y="1568450"/>
          <a:ext cx="7000875" cy="1798638"/>
        </p:xfrm>
        <a:graphic>
          <a:graphicData uri="http://schemas.openxmlformats.org/drawingml/2006/table">
            <a:tbl>
              <a:tblPr/>
              <a:tblGrid>
                <a:gridCol w="7000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7986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0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Problema 2a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: Escreva um programa para calcular e escrever o valor de </a:t>
                      </a:r>
                      <a:r>
                        <a:rPr kumimoji="0" lang="el-G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π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, </a:t>
                      </a:r>
                      <a:r>
                        <a:rPr kumimoji="0" lang="pt-B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com precisão de 0.001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, usando a série abaixo. Calcule também quanto tempo o programa leva para chegar à solução (dica: pesquise o arquivo time.h em http://www.cplusplus.com ).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0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pt-B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pitchFamily="-111" charset="-128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0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Problema 2b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: </a:t>
                      </a:r>
                      <a:r>
                        <a:rPr lang="pt-BR" sz="1600" kern="1200" baseline="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Escreva a solução para o problema 2a utilizando a linguagem Python.</a:t>
                      </a:r>
                      <a:endParaRPr kumimoji="0" lang="pt-B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pitchFamily="-111" charset="-128"/>
                      </a:endParaRPr>
                    </a:p>
                  </a:txBody>
                  <a:tcPr marL="91439" marR="91439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07" name="Object 2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1" name="Equation" r:id="rId3" imgW="114151" imgH="215619" progId="Equation.3">
                  <p:embed/>
                </p:oleObj>
              </mc:Choice>
              <mc:Fallback>
                <p:oleObj name="Equation" r:id="rId3" imgW="114151" imgH="215619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graphicFrame>
        <p:nvGraphicFramePr>
          <p:cNvPr id="8210" name="Object 19"/>
          <p:cNvGraphicFramePr>
            <a:graphicFrameLocks noChangeAspect="1"/>
          </p:cNvGraphicFramePr>
          <p:nvPr/>
        </p:nvGraphicFramePr>
        <p:xfrm>
          <a:off x="971550" y="3644900"/>
          <a:ext cx="6915150" cy="192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2" name="Equation" r:id="rId5" imgW="3733800" imgH="1041400" progId="Equation.DSMT4">
                  <p:embed/>
                </p:oleObj>
              </mc:Choice>
              <mc:Fallback>
                <p:oleObj name="Equation" r:id="rId5" imgW="3733800" imgH="10414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644900"/>
                        <a:ext cx="6915150" cy="192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pt-BR" sz="1800" b="1" dirty="0">
                <a:latin typeface="Verdana" pitchFamily="34" charset="0"/>
              </a:rPr>
              <a:t>1.  Algoritmos com Repetição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fld id="{D1DA5B93-5FAF-4C3B-954D-8CA1B50F407F}" type="slidenum">
              <a:rPr lang="pt-BR" altLang="pt-BR" sz="1200" smtClean="0">
                <a:latin typeface="Verdana" panose="020B0604030504040204" pitchFamily="34" charset="0"/>
              </a:rPr>
              <a:pPr eaLnBrk="1" hangingPunct="1">
                <a:defRPr/>
              </a:pPr>
              <a:t>6</a:t>
            </a:fld>
            <a:endParaRPr lang="pt-BR" altLang="pt-BR" sz="1200">
              <a:latin typeface="Verdana" panose="020B0604030504040204" pitchFamily="34" charset="0"/>
            </a:endParaRPr>
          </a:p>
        </p:txBody>
      </p:sp>
      <p:sp>
        <p:nvSpPr>
          <p:cNvPr id="819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8197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819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eaLnBrk="1" hangingPunct="1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 eaLnBrk="1" hangingPunct="1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8200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pt-BR" altLang="pt-BR"/>
          </a:p>
        </p:txBody>
      </p:sp>
      <p:graphicFrame>
        <p:nvGraphicFramePr>
          <p:cNvPr id="10" name="Group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175806"/>
              </p:ext>
            </p:extLst>
          </p:nvPr>
        </p:nvGraphicFramePr>
        <p:xfrm>
          <a:off x="1000125" y="1568450"/>
          <a:ext cx="7000875" cy="2042176"/>
        </p:xfrm>
        <a:graphic>
          <a:graphicData uri="http://schemas.openxmlformats.org/drawingml/2006/table">
            <a:tbl>
              <a:tblPr/>
              <a:tblGrid>
                <a:gridCol w="7000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7986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0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Problema </a:t>
                      </a:r>
                      <a:r>
                        <a:rPr kumimoji="0" lang="pt-BR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3a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: Escreva um programa para calcular e escrever o valor de </a:t>
                      </a:r>
                      <a:r>
                        <a:rPr kumimoji="0" lang="el-G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π</a:t>
                      </a: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 usando 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a série abaixo. </a:t>
                      </a:r>
                      <a:r>
                        <a:rPr kumimoji="0" lang="pt-BR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A quantidade de termos a serem somados deve ser fornecida pelo usuário</a:t>
                      </a: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. Calcule 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também quanto tempo o programa leva para chegar à solução (dica: pesquise o arquivo time.h em http://www.cplusplus.com ).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0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pt-B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pitchFamily="-111" charset="-128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0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Problema </a:t>
                      </a:r>
                      <a:r>
                        <a:rPr kumimoji="0" lang="pt-BR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3b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: </a:t>
                      </a:r>
                      <a:r>
                        <a:rPr lang="pt-BR" sz="1600" kern="1200" baseline="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Escreva a solução para o problema </a:t>
                      </a:r>
                      <a:r>
                        <a:rPr lang="pt-BR" sz="1600" kern="1200" baseline="0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3a </a:t>
                      </a:r>
                      <a:r>
                        <a:rPr lang="pt-BR" sz="1600" kern="1200" baseline="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utilizando a linguagem Python.</a:t>
                      </a:r>
                      <a:endParaRPr kumimoji="0" lang="pt-B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pitchFamily="-111" charset="-128"/>
                      </a:endParaRPr>
                    </a:p>
                  </a:txBody>
                  <a:tcPr marL="91439" marR="91439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07" name="Object 2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Equation" r:id="rId3" imgW="114151" imgH="215619" progId="Equation.3">
                  <p:embed/>
                </p:oleObj>
              </mc:Choice>
              <mc:Fallback>
                <p:oleObj name="Equation" r:id="rId3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4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pt-BR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1.  Algoritmos com Repetição</a:t>
            </a:r>
          </a:p>
        </p:txBody>
      </p:sp>
      <p:graphicFrame>
        <p:nvGraphicFramePr>
          <p:cNvPr id="8210" name="Object 19"/>
          <p:cNvGraphicFramePr>
            <a:graphicFrameLocks noChangeAspect="1"/>
          </p:cNvGraphicFramePr>
          <p:nvPr>
            <p:extLst/>
          </p:nvPr>
        </p:nvGraphicFramePr>
        <p:xfrm>
          <a:off x="971550" y="3804443"/>
          <a:ext cx="6915150" cy="192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Equation" r:id="rId5" imgW="3733800" imgH="1041400" progId="Equation.DSMT4">
                  <p:embed/>
                </p:oleObj>
              </mc:Choice>
              <mc:Fallback>
                <p:oleObj name="Equation" r:id="rId5" imgW="3733800" imgH="1041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804443"/>
                        <a:ext cx="6915150" cy="192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5303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4BEA39-8DA1-46C8-AC21-BA5D74F78912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1.  Algoritmos com Repetições</a:t>
            </a:r>
          </a:p>
        </p:txBody>
      </p:sp>
      <p:sp>
        <p:nvSpPr>
          <p:cNvPr id="717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42" y="2348880"/>
            <a:ext cx="8014614" cy="222555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386147" y="1484784"/>
            <a:ext cx="4371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  <a:defRPr/>
            </a:pPr>
            <a:r>
              <a:rPr lang="pt-BR" sz="1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 4: Raízes </a:t>
            </a:r>
            <a:r>
              <a:rPr lang="pt-B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Equações</a:t>
            </a:r>
            <a:endParaRPr lang="en-US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722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4BEA39-8DA1-46C8-AC21-BA5D74F78912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1.  Algoritmos com Repetições</a:t>
            </a:r>
          </a:p>
        </p:txBody>
      </p:sp>
      <p:sp>
        <p:nvSpPr>
          <p:cNvPr id="717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00808"/>
            <a:ext cx="7675761" cy="359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99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02/10/2016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4BEA39-8DA1-46C8-AC21-BA5D74F78912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" name="Text Box 2052"/>
          <p:cNvSpPr txBox="1">
            <a:spLocks noChangeArrowheads="1"/>
          </p:cNvSpPr>
          <p:nvPr/>
        </p:nvSpPr>
        <p:spPr bwMode="auto">
          <a:xfrm>
            <a:off x="990600" y="1357313"/>
            <a:ext cx="72247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Tx/>
              <a:buChar char="•"/>
              <a:defRPr/>
            </a:pPr>
            <a:endParaRPr lang="pt-BR" sz="1800" b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algn="just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1.  Algoritmos com Repetições</a:t>
            </a:r>
          </a:p>
        </p:txBody>
      </p:sp>
      <p:sp>
        <p:nvSpPr>
          <p:cNvPr id="717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78" y="1700808"/>
            <a:ext cx="781953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425"/>
      </p:ext>
    </p:extLst>
  </p:cSld>
  <p:clrMapOvr>
    <a:masterClrMapping/>
  </p:clrMapOvr>
</p:sld>
</file>

<file path=ppt/theme/theme1.xml><?xml version="1.0" encoding="utf-8"?>
<a:theme xmlns:a="http://schemas.openxmlformats.org/drawingml/2006/main" name="Estrutura padrão">
  <a:themeElements>
    <a:clrScheme name="Estrutura padrã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trutura padrã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11036</TotalTime>
  <Words>839</Words>
  <Application>Microsoft Office PowerPoint</Application>
  <PresentationFormat>Apresentação na tela (4:3)</PresentationFormat>
  <Paragraphs>261</Paragraphs>
  <Slides>32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32</vt:i4>
      </vt:variant>
    </vt:vector>
  </HeadingPairs>
  <TitlesOfParts>
    <vt:vector size="42" baseType="lpstr">
      <vt:lpstr>ＭＳ Ｐゴシック</vt:lpstr>
      <vt:lpstr>Arial</vt:lpstr>
      <vt:lpstr>Courier New</vt:lpstr>
      <vt:lpstr>Hanzel</vt:lpstr>
      <vt:lpstr>Times New Roman</vt:lpstr>
      <vt:lpstr>Verdana</vt:lpstr>
      <vt:lpstr>Wingdings</vt:lpstr>
      <vt:lpstr>Estrutura padrão</vt:lpstr>
      <vt:lpstr>Equation</vt:lpstr>
      <vt:lpstr>Image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Universidade de Brasília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Alexandre Zaghetto</dc:creator>
  <cp:lastModifiedBy>Mateus Mendelson da Silva</cp:lastModifiedBy>
  <cp:revision>1669</cp:revision>
  <cp:lastPrinted>2016-09-16T23:34:45Z</cp:lastPrinted>
  <dcterms:created xsi:type="dcterms:W3CDTF">2002-12-12T12:34:29Z</dcterms:created>
  <dcterms:modified xsi:type="dcterms:W3CDTF">2016-10-02T18:36:05Z</dcterms:modified>
</cp:coreProperties>
</file>